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F9FA08-6B9A-2F63-CF73-4221E88BDD98}" v="1530" dt="2020-10-15T19:09:27.688"/>
    <p1510:client id="{E4AAEC64-B23C-4473-A0B3-E86B60E8219F}" v="258" dt="2020-10-15T17:52:13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5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5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6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4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5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0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6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9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8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795" r:id="rId6"/>
    <p:sldLayoutId id="2147483800" r:id="rId7"/>
    <p:sldLayoutId id="2147483796" r:id="rId8"/>
    <p:sldLayoutId id="2147483797" r:id="rId9"/>
    <p:sldLayoutId id="2147483798" r:id="rId10"/>
    <p:sldLayoutId id="21474837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4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6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87DFBF2-49F6-42E9-A0A3-263E1B29E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C084923C-448A-46B2-AFC6-DA8BCDAAAA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9229" y="798986"/>
            <a:ext cx="4970256" cy="38553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51400B-ABED-4A04-950F-B1D2C2BAE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451" y="1006404"/>
            <a:ext cx="4433229" cy="2982122"/>
          </a:xfrm>
        </p:spPr>
        <p:txBody>
          <a:bodyPr>
            <a:normAutofit/>
          </a:bodyPr>
          <a:lstStyle/>
          <a:p>
            <a:r>
              <a:rPr lang="pl-PL" sz="2400" dirty="0">
                <a:ea typeface="Meiryo"/>
              </a:rPr>
              <a:t>Powiedzenia i </a:t>
            </a:r>
            <a:r>
              <a:rPr lang="pl-PL" sz="2400" dirty="0" smtClean="0">
                <a:ea typeface="Meiryo"/>
              </a:rPr>
              <a:t>Przysłowia</a:t>
            </a:r>
            <a:br>
              <a:rPr lang="pl-PL" sz="2400" dirty="0" smtClean="0">
                <a:ea typeface="Meiryo"/>
              </a:rPr>
            </a:br>
            <a:r>
              <a:rPr lang="pl-PL" sz="2400" dirty="0">
                <a:ea typeface="Meiryo"/>
              </a:rPr>
              <a:t/>
            </a:r>
            <a:br>
              <a:rPr lang="pl-PL" sz="2400" dirty="0">
                <a:ea typeface="Meiryo"/>
              </a:rPr>
            </a:br>
            <a:r>
              <a:rPr lang="pl-PL" sz="2400" dirty="0" err="1" smtClean="0">
                <a:ea typeface="Meiryo"/>
              </a:rPr>
              <a:t>aNGIELSKO</a:t>
            </a:r>
            <a:r>
              <a:rPr lang="pl-PL" sz="2400" dirty="0" smtClean="0">
                <a:ea typeface="Meiryo"/>
              </a:rPr>
              <a:t>-POLSKIE</a:t>
            </a:r>
            <a:endParaRPr lang="pl-PL" sz="2400" dirty="0">
              <a:ea typeface="Meiryo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8D5FEEA0-2150-4CF8-BFBE-E1CE7B1A2A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7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3487" y="566243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DF4E4BC-7CCE-499E-A00B-BF1A68D76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6" r="19719" b="1"/>
          <a:stretch/>
        </p:blipFill>
        <p:spPr>
          <a:xfrm>
            <a:off x="7196471" y="2580962"/>
            <a:ext cx="3743478" cy="3217333"/>
          </a:xfrm>
          <a:prstGeom prst="rect">
            <a:avLst/>
          </a:prstGeom>
        </p:spPr>
      </p:pic>
      <p:sp>
        <p:nvSpPr>
          <p:cNvPr id="114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9871" y="2271091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16" name="Graphic 212">
            <a:extLst>
              <a:ext uri="{FF2B5EF4-FFF2-40B4-BE49-F238E27FC236}">
                <a16:creationId xmlns:a16="http://schemas.microsoft.com/office/drawing/2014/main" id="{35BEC8E5-2B02-4F67-8747-30EB3C1BA2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9871" y="2271091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DA3820AF-2A30-4E60-818E-56DDA937A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363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5B7850-61D4-422F-81EA-B912B29A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>
                <a:ea typeface="+mj-lt"/>
                <a:cs typeface="+mj-lt"/>
              </a:rPr>
              <a:t>Better late than never.</a:t>
            </a:r>
            <a:endParaRPr lang="en-AU" sz="4400" dirty="0">
              <a:ea typeface="Source Sans Pro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B8847B61-0AE9-415E-A291-C56145162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8038" y="1042987"/>
            <a:ext cx="4762500" cy="476250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04A566C-032A-4069-8D19-5814D73B2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3200" dirty="0">
                <a:ea typeface="Source Sans Pro"/>
              </a:rPr>
              <a:t>Znaczenie: </a:t>
            </a:r>
            <a:r>
              <a:rPr lang="pl-PL" sz="3200" dirty="0">
                <a:ea typeface="+mn-lt"/>
                <a:cs typeface="+mn-lt"/>
              </a:rPr>
              <a:t> Lepiej późno niż wcale.</a:t>
            </a:r>
          </a:p>
          <a:p>
            <a:r>
              <a:rPr lang="pl-PL" sz="3200" dirty="0">
                <a:ea typeface="Source Sans Pro"/>
              </a:rPr>
              <a:t>Przykład:</a:t>
            </a:r>
            <a:r>
              <a:rPr lang="pl-PL" sz="3200" dirty="0">
                <a:ea typeface="+mn-lt"/>
                <a:cs typeface="+mn-lt"/>
              </a:rPr>
              <a:t> </a:t>
            </a:r>
            <a:r>
              <a:rPr lang="en-AU" sz="3200" dirty="0">
                <a:ea typeface="+mn-lt"/>
                <a:cs typeface="+mn-lt"/>
              </a:rPr>
              <a:t>You know, Gina keeps telling me how busy you are but </a:t>
            </a:r>
            <a:r>
              <a:rPr lang="en-AU" sz="3200" dirty="0">
                <a:solidFill>
                  <a:schemeClr val="accent4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better late than never.</a:t>
            </a:r>
            <a:endParaRPr lang="en-AU" sz="3200" dirty="0">
              <a:solidFill>
                <a:schemeClr val="accent4">
                  <a:lumMod val="60000"/>
                  <a:lumOff val="40000"/>
                </a:schemeClr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6940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977631-5F87-418A-A44C-07C2CB1A4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>
                <a:ea typeface="+mj-lt"/>
                <a:cs typeface="+mj-lt"/>
              </a:rPr>
              <a:t>Time heals all wounds.</a:t>
            </a:r>
            <a:endParaRPr lang="en-AU" sz="4000" dirty="0">
              <a:ea typeface="Source Sans Pro"/>
            </a:endParaRPr>
          </a:p>
        </p:txBody>
      </p:sp>
      <p:pic>
        <p:nvPicPr>
          <p:cNvPr id="5" name="Obraz 5" descr="Obraz zawierający woda, koń, mężczyzna, plaża&#10;&#10;Opis wygenerowany automatycznie">
            <a:extLst>
              <a:ext uri="{FF2B5EF4-FFF2-40B4-BE49-F238E27FC236}">
                <a16:creationId xmlns:a16="http://schemas.microsoft.com/office/drawing/2014/main" id="{53691F28-A5B0-45F8-8B6D-8D57564F1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100018"/>
            <a:ext cx="6172200" cy="4648438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85A4D15-AAD0-40D0-A68B-E3B23C600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3200" dirty="0">
                <a:ea typeface="Source Sans Pro"/>
              </a:rPr>
              <a:t>Znaczenie: Czas leczy rany.</a:t>
            </a:r>
            <a:endParaRPr lang="pl-PL" dirty="0">
              <a:ea typeface="Source Sans Pro"/>
            </a:endParaRPr>
          </a:p>
          <a:p>
            <a:r>
              <a:rPr lang="pl-PL" sz="3200" dirty="0">
                <a:ea typeface="Source Sans Pro"/>
              </a:rPr>
              <a:t>Przykład:</a:t>
            </a:r>
            <a:r>
              <a:rPr lang="pl-PL" sz="3200" dirty="0">
                <a:ea typeface="+mn-lt"/>
                <a:cs typeface="+mn-lt"/>
              </a:rPr>
              <a:t> </a:t>
            </a:r>
            <a:r>
              <a:rPr lang="pl-PL" sz="3200" dirty="0">
                <a:ea typeface="+mn-lt"/>
                <a:cs typeface="+mn-lt"/>
              </a:rPr>
              <a:t>T</a:t>
            </a:r>
            <a:r>
              <a:rPr lang="en-AU" sz="3200" dirty="0" err="1" smtClean="0">
                <a:ea typeface="+mn-lt"/>
                <a:cs typeface="+mn-lt"/>
              </a:rPr>
              <a:t>ina</a:t>
            </a:r>
            <a:r>
              <a:rPr lang="en-AU" sz="3200" dirty="0" smtClean="0">
                <a:ea typeface="+mn-lt"/>
                <a:cs typeface="+mn-lt"/>
              </a:rPr>
              <a:t> </a:t>
            </a:r>
            <a:r>
              <a:rPr lang="en-AU" sz="3200" dirty="0">
                <a:ea typeface="+mn-lt"/>
                <a:cs typeface="+mn-lt"/>
              </a:rPr>
              <a:t>I know it's hard now, but </a:t>
            </a:r>
            <a:r>
              <a:rPr lang="en-AU" sz="3200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time heals all wounds.</a:t>
            </a:r>
            <a:endParaRPr lang="en-AU" sz="3200" dirty="0">
              <a:solidFill>
                <a:schemeClr val="bg2">
                  <a:lumMod val="75000"/>
                </a:schemeClr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967503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795441-A6A2-42CA-AFE3-A3FB0FD53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>
                <a:ea typeface="+mj-lt"/>
                <a:cs typeface="+mj-lt"/>
              </a:rPr>
              <a:t>Time is money.</a:t>
            </a:r>
            <a:endParaRPr lang="en-AU" sz="4400" dirty="0">
              <a:ea typeface="Source Sans Pro"/>
            </a:endParaRPr>
          </a:p>
        </p:txBody>
      </p:sp>
      <p:pic>
        <p:nvPicPr>
          <p:cNvPr id="5" name="Obraz 5" descr="Obraz zawierający zegar, obiekt, wewnątrz, siedzi&#10;&#10;Opis wygenerowany automatycznie">
            <a:extLst>
              <a:ext uri="{FF2B5EF4-FFF2-40B4-BE49-F238E27FC236}">
                <a16:creationId xmlns:a16="http://schemas.microsoft.com/office/drawing/2014/main" id="{12E75E38-79FE-4852-9C3B-97FF862B0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688306"/>
            <a:ext cx="6172200" cy="3471863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DE82DBE-BBFA-48FF-A41E-368EE2953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3200" dirty="0">
                <a:ea typeface="Source Sans Pro"/>
              </a:rPr>
              <a:t>Znaczenie: Czas to pieniądz.</a:t>
            </a:r>
          </a:p>
          <a:p>
            <a:r>
              <a:rPr lang="pl-PL" sz="3200" dirty="0">
                <a:ea typeface="Source Sans Pro"/>
              </a:rPr>
              <a:t>Przykłady:</a:t>
            </a:r>
            <a:r>
              <a:rPr lang="pl-PL" sz="3200" dirty="0">
                <a:ea typeface="+mn-lt"/>
                <a:cs typeface="+mn-lt"/>
              </a:rPr>
              <a:t> </a:t>
            </a:r>
            <a:r>
              <a:rPr lang="en-AU" sz="3200" dirty="0">
                <a:ea typeface="+mn-lt"/>
                <a:cs typeface="+mn-lt"/>
              </a:rPr>
              <a:t>Let's move it, </a:t>
            </a:r>
            <a:r>
              <a:rPr lang="en-AU" sz="3200" dirty="0">
                <a:solidFill>
                  <a:schemeClr val="accent1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time is money.</a:t>
            </a:r>
            <a:endParaRPr lang="en-AU" sz="3200" dirty="0">
              <a:solidFill>
                <a:schemeClr val="accent1">
                  <a:lumMod val="40000"/>
                  <a:lumOff val="60000"/>
                </a:schemeClr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04783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4E710E-1B45-4555-A379-88CEE4D25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>
                <a:ea typeface="+mj-lt"/>
                <a:cs typeface="+mj-lt"/>
              </a:rPr>
              <a:t>Easier said than done</a:t>
            </a:r>
            <a:r>
              <a:rPr lang="pl-PL" dirty="0">
                <a:ea typeface="+mj-lt"/>
                <a:cs typeface="+mj-lt"/>
              </a:rPr>
              <a:t>.</a:t>
            </a:r>
            <a:endParaRPr lang="pl-PL" dirty="0"/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FE20B8CE-826E-4A1E-8297-1E2F8483D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2475" y="987425"/>
            <a:ext cx="4873625" cy="4873625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CAFFC87-A4CF-42B1-8A0D-6825784E8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2441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3200" dirty="0">
                <a:ea typeface="Source Sans Pro"/>
              </a:rPr>
              <a:t>Znaczenie: </a:t>
            </a:r>
            <a:r>
              <a:rPr lang="pl-PL" sz="3200" dirty="0">
                <a:ea typeface="+mn-lt"/>
                <a:cs typeface="+mn-lt"/>
              </a:rPr>
              <a:t> Łatwiej powiedzieć niż zrobić.</a:t>
            </a:r>
            <a:endParaRPr lang="pl-PL" dirty="0">
              <a:ea typeface="+mn-lt"/>
              <a:cs typeface="+mn-lt"/>
            </a:endParaRPr>
          </a:p>
          <a:p>
            <a:r>
              <a:rPr lang="pl-PL" sz="3200" dirty="0">
                <a:ea typeface="Source Sans Pro"/>
              </a:rPr>
              <a:t>Przykład:</a:t>
            </a:r>
            <a:r>
              <a:rPr lang="pl-PL" sz="3200" dirty="0">
                <a:ea typeface="+mn-lt"/>
                <a:cs typeface="+mn-lt"/>
              </a:rPr>
              <a:t> </a:t>
            </a:r>
            <a:r>
              <a:rPr lang="en-AU" sz="3200" dirty="0">
                <a:ea typeface="+mn-lt"/>
                <a:cs typeface="+mn-lt"/>
              </a:rPr>
              <a:t>That's </a:t>
            </a:r>
            <a:r>
              <a:rPr lang="en-AU" sz="3200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easier said than done.</a:t>
            </a:r>
            <a:endParaRPr lang="en-AU" sz="3200" dirty="0">
              <a:solidFill>
                <a:schemeClr val="bg2">
                  <a:lumMod val="75000"/>
                </a:schemeClr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24815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B8DCD3-D676-493A-909E-1B80BF2016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ea typeface="Source Sans Pro SemiBold"/>
              </a:rPr>
              <a:t>Dziękuję za uwagę!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268CD6-F156-423A-B5C4-AF1C0E2610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Source Sans Pro"/>
              </a:rPr>
              <a:t>Mam nadzieję, że się podobało</a:t>
            </a:r>
          </a:p>
          <a:p>
            <a:r>
              <a:rPr lang="pl-PL" smtClean="0">
                <a:ea typeface="Source Sans Pro"/>
              </a:rPr>
              <a:t>Autor:Zofia</a:t>
            </a:r>
            <a:r>
              <a:rPr lang="pl-PL" dirty="0" smtClean="0">
                <a:ea typeface="Source Sans Pro"/>
              </a:rPr>
              <a:t> Sawicka</a:t>
            </a:r>
            <a:endParaRPr lang="pl-PL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448786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1D35DF-29B3-486E-98EA-04CA0710F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>
                <a:ea typeface="+mj-lt"/>
                <a:cs typeface="+mj-lt"/>
              </a:rPr>
              <a:t>Love </a:t>
            </a:r>
            <a:r>
              <a:rPr lang="en-AU" sz="4400" dirty="0">
                <a:ea typeface="+mj-lt"/>
                <a:cs typeface="+mj-lt"/>
              </a:rPr>
              <a:t>is</a:t>
            </a:r>
            <a:r>
              <a:rPr lang="pl-PL" sz="4400" dirty="0">
                <a:ea typeface="+mj-lt"/>
                <a:cs typeface="+mj-lt"/>
              </a:rPr>
              <a:t> blind</a:t>
            </a:r>
            <a:endParaRPr lang="pl-PL" sz="4400" dirty="0"/>
          </a:p>
        </p:txBody>
      </p:sp>
      <p:pic>
        <p:nvPicPr>
          <p:cNvPr id="5" name="Obraz 5" descr="Obraz zawierający mężczyzna, trzymający, ciemny, monitor&#10;&#10;Opis wygenerowany automatycznie">
            <a:extLst>
              <a:ext uri="{FF2B5EF4-FFF2-40B4-BE49-F238E27FC236}">
                <a16:creationId xmlns:a16="http://schemas.microsoft.com/office/drawing/2014/main" id="{09C03D86-28CD-44E4-8FC1-4E5747951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2530" y="1710815"/>
            <a:ext cx="4568045" cy="3196805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6EF0298-F2D6-43CE-8FBC-5FEAE99C7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3200" dirty="0">
                <a:ea typeface="Source Sans Pro"/>
              </a:rPr>
              <a:t>Znaczenie: Miłość jest ślepa.</a:t>
            </a:r>
          </a:p>
          <a:p>
            <a:r>
              <a:rPr lang="pl-PL" sz="3200" dirty="0">
                <a:ea typeface="Source Sans Pro"/>
              </a:rPr>
              <a:t>Przykład: </a:t>
            </a:r>
            <a:r>
              <a:rPr lang="en-AU" sz="3200" dirty="0">
                <a:ea typeface="Source Sans Pro"/>
              </a:rPr>
              <a:t>You sound so sure … but </a:t>
            </a:r>
            <a:r>
              <a:rPr lang="en-AU" sz="3200" dirty="0">
                <a:solidFill>
                  <a:schemeClr val="accent6">
                    <a:lumMod val="60000"/>
                    <a:lumOff val="40000"/>
                  </a:schemeClr>
                </a:solidFill>
                <a:ea typeface="Source Sans Pro"/>
              </a:rPr>
              <a:t>love is blind</a:t>
            </a:r>
          </a:p>
        </p:txBody>
      </p:sp>
    </p:spTree>
    <p:extLst>
      <p:ext uri="{BB962C8B-B14F-4D97-AF65-F5344CB8AC3E}">
        <p14:creationId xmlns:p14="http://schemas.microsoft.com/office/powerpoint/2010/main" val="30900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243275-FAF1-4C78-834C-0DD948C99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>
                <a:ea typeface="+mj-lt"/>
                <a:cs typeface="+mj-lt"/>
              </a:rPr>
              <a:t>Practice makes perfect</a:t>
            </a:r>
            <a:endParaRPr lang="en-AU" sz="4000" dirty="0">
              <a:ea typeface="Source Sans Pro"/>
            </a:endParaRP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4B32E877-2CC4-445A-8E17-142B3E34B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7678" y="1873730"/>
            <a:ext cx="4321294" cy="3374185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5C7FD64-027B-45FD-A967-4EFA2FC2B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3200" dirty="0">
                <a:ea typeface="Source Sans Pro"/>
              </a:rPr>
              <a:t>Znaczenie: Praktyka czyni mistrza.</a:t>
            </a:r>
          </a:p>
          <a:p>
            <a:r>
              <a:rPr lang="pl-PL" sz="3200" dirty="0">
                <a:ea typeface="Source Sans Pro"/>
              </a:rPr>
              <a:t>Przykład:</a:t>
            </a:r>
            <a:r>
              <a:rPr lang="pl-PL" sz="3200" dirty="0">
                <a:ea typeface="+mn-lt"/>
                <a:cs typeface="+mn-lt"/>
              </a:rPr>
              <a:t> And I </a:t>
            </a:r>
            <a:r>
              <a:rPr lang="en-AU" sz="3200" dirty="0">
                <a:ea typeface="+mn-lt"/>
                <a:cs typeface="+mn-lt"/>
              </a:rPr>
              <a:t>guess</a:t>
            </a:r>
            <a:r>
              <a:rPr lang="pl-PL" sz="3200" dirty="0">
                <a:ea typeface="+mn-lt"/>
                <a:cs typeface="+mn-lt"/>
              </a:rPr>
              <a:t> </a:t>
            </a:r>
            <a:r>
              <a:rPr lang="en-AU" sz="3200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practice makes perfect... </a:t>
            </a:r>
            <a:r>
              <a:rPr lang="en-AU" sz="3200" dirty="0">
                <a:ea typeface="+mn-lt"/>
                <a:cs typeface="+mn-lt"/>
              </a:rPr>
              <a:t>because he's never lost a case</a:t>
            </a:r>
            <a:r>
              <a:rPr lang="pl-PL" sz="3200" dirty="0">
                <a:ea typeface="+mn-lt"/>
                <a:cs typeface="+mn-lt"/>
              </a:rPr>
              <a:t>.</a:t>
            </a:r>
            <a:endParaRPr lang="pl-PL" sz="3200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1522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35F5BC-A57E-401A-9177-70699561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400" b="1" dirty="0">
                <a:ea typeface="+mj-lt"/>
                <a:cs typeface="+mj-lt"/>
              </a:rPr>
              <a:t>East or west, home is best.</a:t>
            </a:r>
            <a:endParaRPr lang="en-AU" sz="4400">
              <a:ea typeface="Source Sans Pro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8E4405B2-25D9-4922-9591-4DF2355C0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4556" y="987425"/>
            <a:ext cx="5248180" cy="4816116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AA2367E-ADE0-4DBF-8C24-E6B950FDB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3200" dirty="0">
                <a:ea typeface="Source Sans Pro"/>
              </a:rPr>
              <a:t>Znaczenie: Wschód lub zachód, dom jest </a:t>
            </a:r>
            <a:r>
              <a:rPr lang="pl-PL" sz="3200" dirty="0" smtClean="0">
                <a:ea typeface="Source Sans Pro"/>
              </a:rPr>
              <a:t>naj</a:t>
            </a:r>
            <a:r>
              <a:rPr lang="pl-PL" sz="3200" dirty="0" smtClean="0">
                <a:ea typeface="Source Sans Pro"/>
              </a:rPr>
              <a:t>lepszy</a:t>
            </a:r>
            <a:r>
              <a:rPr lang="pl-PL" sz="3200" dirty="0">
                <a:ea typeface="Source Sans Pro"/>
              </a:rPr>
              <a:t>.</a:t>
            </a:r>
          </a:p>
          <a:p>
            <a:r>
              <a:rPr lang="pl-PL" sz="3200" dirty="0">
                <a:ea typeface="Source Sans Pro"/>
              </a:rPr>
              <a:t>Przykład: </a:t>
            </a:r>
            <a:r>
              <a:rPr lang="en-AU" sz="3200" dirty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East or</a:t>
            </a:r>
            <a:r>
              <a:rPr lang="en-AU" sz="3200" dirty="0">
                <a:ea typeface="+mn-lt"/>
                <a:cs typeface="+mn-lt"/>
              </a:rPr>
              <a:t> </a:t>
            </a:r>
            <a:r>
              <a:rPr lang="en-AU" sz="3200" dirty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west</a:t>
            </a:r>
            <a:r>
              <a:rPr lang="en-AU" sz="3200" dirty="0">
                <a:ea typeface="+mn-lt"/>
                <a:cs typeface="+mn-lt"/>
              </a:rPr>
              <a:t>, </a:t>
            </a:r>
            <a:r>
              <a:rPr lang="en-AU" sz="3200" dirty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home </a:t>
            </a:r>
            <a:r>
              <a:rPr lang="en-AU" sz="3200" dirty="0">
                <a:ea typeface="+mn-lt"/>
                <a:cs typeface="+mn-lt"/>
              </a:rPr>
              <a:t>is best."</a:t>
            </a:r>
            <a:endParaRPr lang="en-AU" sz="3200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85543415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CAE79A-67A0-4B34-89E8-4FADCFC1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dirty="0">
                <a:ea typeface="+mj-lt"/>
                <a:cs typeface="+mj-lt"/>
              </a:rPr>
              <a:t>There is no place like </a:t>
            </a:r>
            <a:r>
              <a:rPr lang="en-AU" sz="4400" dirty="0" smtClean="0">
                <a:ea typeface="+mj-lt"/>
                <a:cs typeface="+mj-lt"/>
              </a:rPr>
              <a:t>home</a:t>
            </a:r>
            <a:r>
              <a:rPr lang="pl-PL" sz="4400" dirty="0" smtClean="0">
                <a:ea typeface="+mj-lt"/>
                <a:cs typeface="+mj-lt"/>
              </a:rPr>
              <a:t>.</a:t>
            </a:r>
            <a:endParaRPr lang="en-AU" sz="4400" dirty="0">
              <a:ea typeface="Source Sans Pro"/>
            </a:endParaRP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E935237B-1E42-421F-9186-90A6B9CAE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2475" y="987425"/>
            <a:ext cx="4873625" cy="4873625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A97F1AF-3454-4DE5-8571-1E0A2EF2C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3200" dirty="0">
                <a:ea typeface="Source Sans Pro"/>
              </a:rPr>
              <a:t>Znaczenie: Nie ma to jak w domu. </a:t>
            </a:r>
          </a:p>
          <a:p>
            <a:r>
              <a:rPr lang="pl-PL" sz="3200" dirty="0">
                <a:ea typeface="Source Sans Pro"/>
              </a:rPr>
              <a:t>Przykład:</a:t>
            </a:r>
            <a:r>
              <a:rPr lang="en-AU" sz="3200" dirty="0">
                <a:ea typeface="+mn-lt"/>
                <a:cs typeface="+mn-lt"/>
              </a:rPr>
              <a:t>You can only think that </a:t>
            </a:r>
            <a:r>
              <a:rPr lang="en-AU" sz="3200" dirty="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there is no place like home.</a:t>
            </a:r>
            <a:endParaRPr lang="en-AU" sz="3200">
              <a:solidFill>
                <a:schemeClr val="accent1">
                  <a:lumMod val="60000"/>
                  <a:lumOff val="40000"/>
                </a:schemeClr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58783371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623489-CD5B-4107-8733-882F527D1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>
                <a:ea typeface="+mj-lt"/>
                <a:cs typeface="+mj-lt"/>
              </a:rPr>
              <a:t>Home is where the heart is.</a:t>
            </a:r>
            <a:endParaRPr lang="en-AU" sz="4400" dirty="0">
              <a:ea typeface="+mj-lt"/>
              <a:cs typeface="+mj-lt"/>
            </a:endParaRP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4FC822EB-6DCB-48E6-BDCD-D734EDB54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7636" y="987425"/>
            <a:ext cx="3963304" cy="4873625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84CA360-B099-42EA-AD12-63CF8254D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3200" dirty="0">
                <a:ea typeface="Source Sans Pro"/>
              </a:rPr>
              <a:t>Znaczenie : Dom jest tam gdzie serce.</a:t>
            </a:r>
          </a:p>
          <a:p>
            <a:r>
              <a:rPr lang="pl-PL" sz="3200" dirty="0">
                <a:ea typeface="Source Sans Pro"/>
              </a:rPr>
              <a:t>Przykład:</a:t>
            </a:r>
            <a:r>
              <a:rPr lang="pl-PL" sz="3200" dirty="0">
                <a:ea typeface="+mn-lt"/>
                <a:cs typeface="+mn-lt"/>
              </a:rPr>
              <a:t> </a:t>
            </a:r>
            <a:r>
              <a:rPr lang="pl-PL" sz="3200" dirty="0" smtClean="0">
                <a:ea typeface="+mn-lt"/>
                <a:cs typeface="+mn-lt"/>
              </a:rPr>
              <a:t>I</a:t>
            </a:r>
            <a:r>
              <a:rPr lang="en-US" sz="3200" dirty="0" smtClean="0"/>
              <a:t>t </a:t>
            </a:r>
            <a:r>
              <a:rPr lang="en-US" sz="3200" dirty="0"/>
              <a:t>is really very simple to feel with us as at home, because 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home is where the heart is</a:t>
            </a:r>
            <a:r>
              <a:rPr lang="en-US" sz="3200" dirty="0"/>
              <a:t>.</a:t>
            </a:r>
            <a:endParaRPr lang="en-AU" sz="3200" dirty="0">
              <a:solidFill>
                <a:schemeClr val="accent3">
                  <a:lumMod val="60000"/>
                  <a:lumOff val="40000"/>
                </a:schemeClr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1085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8A909E-F47C-45D7-8493-AAEE0260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AU" sz="4000" dirty="0">
                <a:ea typeface="+mj-lt"/>
                <a:cs typeface="+mj-lt"/>
              </a:rPr>
              <a:t>A friend in need is a friend indeed</a:t>
            </a:r>
            <a:endParaRPr lang="en-AU" sz="4000" dirty="0">
              <a:ea typeface="Source Sans Pro"/>
            </a:endParaRPr>
          </a:p>
        </p:txBody>
      </p:sp>
      <p:pic>
        <p:nvPicPr>
          <p:cNvPr id="5" name="Obraz 5" descr="Obraz zawierający mężczyzna, stojące, trzymający, noszenie&#10;&#10;Opis wygenerowany automatycznie">
            <a:extLst>
              <a:ext uri="{FF2B5EF4-FFF2-40B4-BE49-F238E27FC236}">
                <a16:creationId xmlns:a16="http://schemas.microsoft.com/office/drawing/2014/main" id="{B9D402D9-F003-41AD-A126-ED315311C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8936" y="1469546"/>
            <a:ext cx="4718289" cy="392376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D101F49-9182-485D-8CFC-532B1345A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3200" dirty="0">
                <a:ea typeface="Source Sans Pro"/>
              </a:rPr>
              <a:t>Znaczenie: Prawdziwych przyjaciół poznaje się w biedzie.</a:t>
            </a:r>
            <a:endParaRPr lang="pl-PL" dirty="0"/>
          </a:p>
          <a:p>
            <a:r>
              <a:rPr lang="pl-PL" sz="3200" dirty="0">
                <a:ea typeface="Source Sans Pro"/>
              </a:rPr>
              <a:t>Przykład:</a:t>
            </a:r>
            <a:r>
              <a:rPr lang="en-AU" sz="3200" dirty="0">
                <a:ea typeface="+mn-lt"/>
                <a:cs typeface="+mn-lt"/>
              </a:rPr>
              <a:t>They say that </a:t>
            </a:r>
            <a:r>
              <a:rPr lang="en-AU" sz="3200" dirty="0">
                <a:solidFill>
                  <a:schemeClr val="accent4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a friend in need is a friend indeed.</a:t>
            </a:r>
            <a:endParaRPr lang="en-AU" sz="3200" dirty="0">
              <a:solidFill>
                <a:schemeClr val="accent4">
                  <a:lumMod val="60000"/>
                  <a:lumOff val="40000"/>
                </a:schemeClr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9933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4D4892-E440-422D-9EB3-7BA187968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99691"/>
            <a:ext cx="3932237" cy="1600200"/>
          </a:xfrm>
        </p:spPr>
        <p:txBody>
          <a:bodyPr/>
          <a:lstStyle/>
          <a:p>
            <a:r>
              <a:rPr lang="en-AU" sz="4000" dirty="0">
                <a:ea typeface="+mj-lt"/>
                <a:cs typeface="+mj-lt"/>
              </a:rPr>
              <a:t>Easy come, easy go</a:t>
            </a:r>
            <a:endParaRPr lang="en-AU" sz="4000" dirty="0">
              <a:ea typeface="Source Sans Pro"/>
            </a:endParaRP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FA378626-00F3-433B-93C1-32E2DC7E2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2475" y="987425"/>
            <a:ext cx="4873625" cy="4873625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79CE3F-9DCC-4540-9C99-55CEC9CCF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3200" dirty="0">
                <a:ea typeface="Source Sans Pro"/>
              </a:rPr>
              <a:t>Znaczenie:</a:t>
            </a:r>
            <a:r>
              <a:rPr lang="pl-PL" sz="3200" dirty="0">
                <a:ea typeface="+mn-lt"/>
                <a:cs typeface="+mn-lt"/>
              </a:rPr>
              <a:t> Łatwo przyszło, łatwo poszło.</a:t>
            </a:r>
          </a:p>
          <a:p>
            <a:r>
              <a:rPr lang="pl-PL" sz="3200" dirty="0">
                <a:ea typeface="Source Sans Pro"/>
              </a:rPr>
              <a:t>Przykład:</a:t>
            </a:r>
            <a:r>
              <a:rPr lang="pl-PL" sz="3200" dirty="0">
                <a:ea typeface="+mn-lt"/>
                <a:cs typeface="+mn-lt"/>
              </a:rPr>
              <a:t> </a:t>
            </a:r>
            <a:r>
              <a:rPr lang="en-AU" sz="3200" dirty="0">
                <a:ea typeface="+mn-lt"/>
                <a:cs typeface="+mn-lt"/>
              </a:rPr>
              <a:t>You know... </a:t>
            </a:r>
            <a:r>
              <a:rPr lang="en-AU" sz="3200" dirty="0">
                <a:solidFill>
                  <a:srgbClr val="7030A0"/>
                </a:solidFill>
                <a:ea typeface="+mn-lt"/>
                <a:cs typeface="+mn-lt"/>
              </a:rPr>
              <a:t>Easy come, easy go!</a:t>
            </a:r>
            <a:endParaRPr lang="en-AU" sz="3200">
              <a:solidFill>
                <a:srgbClr val="7030A0"/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3223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3F7780-5857-4F2C-9F7E-2AAB2A334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41540"/>
            <a:ext cx="3932237" cy="18158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AU" sz="4000" dirty="0">
                <a:ea typeface="+mj-lt"/>
                <a:cs typeface="+mj-lt"/>
              </a:rPr>
              <a:t>Where there is a will, there is a way</a:t>
            </a:r>
            <a:endParaRPr lang="en-AU" sz="4000" dirty="0">
              <a:ea typeface="Source Sans Pro"/>
            </a:endParaRPr>
          </a:p>
        </p:txBody>
      </p:sp>
      <p:pic>
        <p:nvPicPr>
          <p:cNvPr id="5" name="Obraz 5" descr="Obraz zawierający budynek, roślina, siedzi, znak&#10;&#10;Opis wygenerowany automatycznie">
            <a:extLst>
              <a:ext uri="{FF2B5EF4-FFF2-40B4-BE49-F238E27FC236}">
                <a16:creationId xmlns:a16="http://schemas.microsoft.com/office/drawing/2014/main" id="{D31ACBBA-4346-4D39-A056-8731EF21B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0172" y="1146864"/>
            <a:ext cx="6084497" cy="4094671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8D2349C-F0BA-449C-AF30-474BA0C9E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3200" dirty="0">
                <a:ea typeface="Source Sans Pro"/>
              </a:rPr>
              <a:t>Znaczenie:</a:t>
            </a:r>
            <a:r>
              <a:rPr lang="pl-PL" sz="3200" dirty="0">
                <a:ea typeface="+mn-lt"/>
                <a:cs typeface="+mn-lt"/>
              </a:rPr>
              <a:t> Tam, gdzie jest wola, jest sposób.</a:t>
            </a:r>
          </a:p>
          <a:p>
            <a:r>
              <a:rPr lang="pl-PL" sz="3200" dirty="0" smtClean="0">
                <a:ea typeface="Source Sans Pro"/>
              </a:rPr>
              <a:t>Przykład:</a:t>
            </a:r>
            <a:r>
              <a:rPr lang="en-US" sz="3200" dirty="0">
                <a:solidFill>
                  <a:srgbClr val="0970AC"/>
                </a:solidFill>
                <a:latin typeface="Montserrat"/>
              </a:rPr>
              <a:t>Where there is a will, there is also a way </a:t>
            </a:r>
            <a:r>
              <a:rPr lang="en-US" sz="3200" dirty="0">
                <a:latin typeface="Montserrat"/>
              </a:rPr>
              <a:t>and I am sure that we can find a joint solution</a:t>
            </a:r>
            <a:r>
              <a:rPr lang="en-US" sz="3200" dirty="0">
                <a:solidFill>
                  <a:srgbClr val="0970AC"/>
                </a:solidFill>
                <a:latin typeface="Montserrat"/>
              </a:rPr>
              <a:t>.</a:t>
            </a:r>
            <a:endParaRPr lang="en-AU" sz="3200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524692724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172</Words>
  <Application>Microsoft Office PowerPoint</Application>
  <PresentationFormat>Panoramiczny</PresentationFormat>
  <Paragraphs>40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Meiryo</vt:lpstr>
      <vt:lpstr>Montserrat</vt:lpstr>
      <vt:lpstr>Source Sans Pro</vt:lpstr>
      <vt:lpstr>Source Sans Pro SemiBold</vt:lpstr>
      <vt:lpstr>FunkyShapesVTI</vt:lpstr>
      <vt:lpstr>Powiedzenia i Przysłowia  aNGIELSKO-POLSKIE</vt:lpstr>
      <vt:lpstr>Love is blind</vt:lpstr>
      <vt:lpstr>Practice makes perfect</vt:lpstr>
      <vt:lpstr>East or west, home is best.</vt:lpstr>
      <vt:lpstr>There is no place like home.</vt:lpstr>
      <vt:lpstr>Home is where the heart is.</vt:lpstr>
      <vt:lpstr>A friend in need is a friend indeed</vt:lpstr>
      <vt:lpstr>Easy come, easy go</vt:lpstr>
      <vt:lpstr>Where there is a will, there is a way</vt:lpstr>
      <vt:lpstr>Better late than never.</vt:lpstr>
      <vt:lpstr>Time heals all wounds.</vt:lpstr>
      <vt:lpstr>Time is money.</vt:lpstr>
      <vt:lpstr>Easier said than done.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Agnieszka Kosińska</cp:lastModifiedBy>
  <cp:revision>494</cp:revision>
  <dcterms:created xsi:type="dcterms:W3CDTF">2020-10-15T17:40:32Z</dcterms:created>
  <dcterms:modified xsi:type="dcterms:W3CDTF">2021-01-15T15:09:39Z</dcterms:modified>
</cp:coreProperties>
</file>